
<file path=[Content_Types].xml><?xml version="1.0" encoding="utf-8"?>
<Types xmlns="http://schemas.openxmlformats.org/package/2006/content-types">
  <Override PartName="/_rels/.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26.png" ContentType="image/png"/>
  <Override PartName="/ppt/media/image25.png" ContentType="image/png"/>
  <Override PartName="/ppt/media/image5.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9.png" ContentType="image/png"/>
  <Override PartName="/ppt/media/image12.jpeg" ContentType="image/jpe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22.png" ContentType="image/png"/>
  <Override PartName="/ppt/media/image7.png" ContentType="image/png"/>
  <Override PartName="/ppt/media/image11.png" ContentType="image/png"/>
  <Override PartName="/ppt/media/image21.png" ContentType="image/png"/>
  <Override PartName="/ppt/media/image6.png" ContentType="image/png"/>
  <Override PartName="/ppt/media/image4.png" ContentType="image/png"/>
  <Override PartName="/ppt/media/image3.png" ContentType="image/png"/>
  <Override PartName="/ppt/media/image2.png" ContentType="image/png"/>
  <Override PartName="/ppt/media/image1.png" ContentType="image/png"/>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69" name="PlaceHolder 2"/>
          <p:cNvSpPr>
            <a:spLocks noGrp="1"/>
          </p:cNvSpPr>
          <p:nvPr>
            <p:ph type="hdr"/>
          </p:nvPr>
        </p:nvSpPr>
        <p:spPr>
          <a:xfrm>
            <a:off x="1554480" y="5532120"/>
            <a:ext cx="6217560" cy="452592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70" name="PlaceHolder 3"/>
          <p:cNvSpPr>
            <a:spLocks noGrp="1"/>
          </p:cNvSpPr>
          <p:nvPr>
            <p:ph type="dt"/>
          </p:nvPr>
        </p:nvSpPr>
        <p:spPr>
          <a:xfrm>
            <a:off x="0" y="955548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71" name="PlaceHolder 4"/>
          <p:cNvSpPr>
            <a:spLocks noGrp="1"/>
          </p:cNvSpPr>
          <p:nvPr>
            <p:ph type="ftr"/>
          </p:nvPr>
        </p:nvSpPr>
        <p:spPr>
          <a:xfrm>
            <a:off x="0" y="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72" name="PlaceHolder 5"/>
          <p:cNvSpPr>
            <a:spLocks noGrp="1"/>
          </p:cNvSpPr>
          <p:nvPr>
            <p:ph type="sldNum"/>
          </p:nvPr>
        </p:nvSpPr>
        <p:spPr>
          <a:xfrm>
            <a:off x="4399200" y="0"/>
            <a:ext cx="3372840" cy="502560"/>
          </a:xfrm>
          <a:prstGeom prst="rect">
            <a:avLst/>
          </a:prstGeom>
        </p:spPr>
        <p:txBody>
          <a:bodyPr lIns="0" rIns="0" tIns="0" bIns="0" anchor="b"/>
          <a:p>
            <a:pPr algn="r"/>
            <a:fld id="{1AD61C7F-2898-435F-99F8-58CCDE77541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374760" y="5480640"/>
            <a:ext cx="6824880" cy="4851000"/>
          </a:xfrm>
          <a:prstGeom prst="rect">
            <a:avLst/>
          </a:prstGeom>
        </p:spPr>
        <p:txBody>
          <a:bodyPr lIns="0" rIns="0" tIns="0" bIns="0"/>
          <a:p>
            <a:r>
              <a:rPr b="0" i="1" lang="en-US" sz="1800" spc="-1" strike="noStrike">
                <a:latin typeface="Open Sans"/>
              </a:rPr>
              <a:t>“</a:t>
            </a:r>
            <a:r>
              <a:rPr b="0" i="1" lang="en-US" sz="1800" spc="-1" strike="noStrike">
                <a:latin typeface="Open Sans"/>
              </a:rPr>
              <a:t>La ingeniería de eq de fases comprende la aplicación del conocimiento fenomenológico del comportamiento de sistemas homogéneos y multifásicos, y su predicción mediante herramientas termodinámicas, con la finalidad de contribuir al desarrollo de procesos químicos. El diseño del equilibrio de fases es un nexo entre los requerimiento de un dado proceso y las actividades académicas de medición y modelado de datos experimentales.</a:t>
            </a:r>
            <a:endParaRPr b="0" lang="en-US" sz="1800" spc="-1" strike="noStrike">
              <a:latin typeface="Arial"/>
            </a:endParaRPr>
          </a:p>
          <a:p>
            <a:r>
              <a:rPr b="0" i="1" lang="en-US" sz="1800" spc="-1" strike="noStrike">
                <a:latin typeface="Open Sans"/>
              </a:rPr>
              <a:t>[…] Esta disponibilidad (de simuladores computacionales) hace necesario estudiarla, con la finalidad de alcanzar un uso más fehaciente y efectivo de éstos, a través del desarrollo de criterios generales que faciliten la comprensión del potencial y limitaciones del proceso químico.”</a:t>
            </a:r>
            <a:endParaRPr b="0" lang="en-US" sz="1800" spc="-1" strike="noStrike">
              <a:latin typeface="Arial"/>
            </a:endParaRPr>
          </a:p>
          <a:p>
            <a:r>
              <a:rPr b="0" lang="en-US" sz="1800" spc="-1" strike="noStrike">
                <a:latin typeface="Open Sans"/>
              </a:rPr>
              <a:t>Pereda, tesis doctoral, PLAPIQUI/UNS </a:t>
            </a:r>
            <a:r>
              <a:rPr b="1" lang="en-US" sz="1800" spc="-1" strike="noStrike">
                <a:latin typeface="Open Sans"/>
              </a:rPr>
              <a:t>2003</a:t>
            </a:r>
            <a:r>
              <a:rPr b="0" lang="en-US" sz="1800" spc="-1" strike="noStrike">
                <a:latin typeface="Open Sans"/>
              </a:rPr>
              <a:t>, pp 4.1.</a:t>
            </a:r>
            <a:endParaRPr b="0" lang="en-US"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body"/>
          </p:nvPr>
        </p:nvSpPr>
        <p:spPr>
          <a:xfrm>
            <a:off x="1044000" y="5096520"/>
            <a:ext cx="5471280" cy="4486680"/>
          </a:xfrm>
          <a:prstGeom prst="rect">
            <a:avLst/>
          </a:prstGeom>
        </p:spPr>
        <p:txBody>
          <a:bodyPr lIns="0" rIns="0" tIns="0" bIns="0"/>
          <a:p>
            <a:r>
              <a:rPr b="0" lang="en-US" sz="2400" spc="-1" strike="noStrike">
                <a:solidFill>
                  <a:srgbClr val="353535"/>
                </a:solidFill>
                <a:latin typeface="AppleSystemUIFont"/>
                <a:ea typeface="AppleSystemUIFont"/>
              </a:rPr>
              <a:t>Ability concerns contact</a:t>
            </a:r>
            <a:endParaRPr b="0" lang="en-US" sz="2400" spc="-1" strike="noStrike">
              <a:latin typeface="Arial"/>
            </a:endParaRPr>
          </a:p>
          <a:p>
            <a:r>
              <a:rPr b="0" lang="en-US" sz="2400" spc="-1" strike="noStrike">
                <a:solidFill>
                  <a:srgbClr val="353535"/>
                </a:solidFill>
                <a:latin typeface="AppleSystemUIFont"/>
                <a:ea typeface="AppleSystemUIFont"/>
              </a:rPr>
              <a:t>Assisting with needs</a:t>
            </a:r>
            <a:endParaRPr b="0" lang="en-US" sz="2400" spc="-1" strike="noStrike">
              <a:latin typeface="Arial"/>
            </a:endParaRPr>
          </a:p>
          <a:p>
            <a:r>
              <a:rPr b="0" lang="en-US" sz="2400" spc="-1" strike="noStrike">
                <a:solidFill>
                  <a:srgbClr val="353535"/>
                </a:solidFill>
                <a:latin typeface="AppleSystemUIFont"/>
                <a:ea typeface="AppleSystemUIFont"/>
              </a:rPr>
              <a:t>Breaks</a:t>
            </a:r>
            <a:endParaRPr b="0" lang="en-US" sz="2400" spc="-1" strike="noStrike">
              <a:latin typeface="Arial"/>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see [me/ the board/ the screen/ the main point of focus]?”</a:t>
            </a:r>
            <a:endParaRPr b="0" lang="en-US" sz="2400" spc="-1" strike="noStrike">
              <a:latin typeface="Arial"/>
            </a:endParaRPr>
          </a:p>
          <a:p>
            <a:r>
              <a:rPr b="0" lang="en-US" sz="2400" spc="-1" strike="noStrike">
                <a:solidFill>
                  <a:srgbClr val="353535"/>
                </a:solidFill>
                <a:latin typeface="AppleSystemUIFont"/>
                <a:ea typeface="AppleSystemUIFont"/>
              </a:rPr>
              <a:t>“</a:t>
            </a:r>
            <a:r>
              <a:rPr b="0" lang="en-US" sz="2400" spc="-1" strike="noStrike">
                <a:solidFill>
                  <a:srgbClr val="353535"/>
                </a:solidFill>
                <a:latin typeface="AppleSystemUIFont"/>
                <a:ea typeface="AppleSystemUIFont"/>
              </a:rPr>
              <a:t>Can everyone hear me at this volume? Am I speaking at a good pace?”</a:t>
            </a:r>
            <a:endParaRPr b="0" lang="en-US" sz="2400" spc="-1" strike="noStrike">
              <a:latin typeface="Arial"/>
            </a:endParaRPr>
          </a:p>
          <a:p>
            <a:r>
              <a:rPr b="0" lang="en-US" sz="2400" spc="-1" strike="noStrike">
                <a:solidFill>
                  <a:srgbClr val="353535"/>
                </a:solidFill>
                <a:latin typeface="AppleSystemUIFont"/>
                <a:ea typeface="AppleSystemUIFont"/>
              </a:rPr>
              <a:t>New words/phrases</a:t>
            </a:r>
            <a:endParaRPr b="0" lang="en-US" sz="2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5"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18"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20"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21"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23"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27"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28"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subTitle"/>
          </p:nvPr>
        </p:nvSpPr>
        <p:spPr>
          <a:xfrm>
            <a:off x="599760" y="1768680"/>
            <a:ext cx="107982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3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599760" y="301320"/>
            <a:ext cx="107982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43" name="PlaceHolder 3"/>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
        <p:nvSpPr>
          <p:cNvPr id="244" name="PlaceHolder 4"/>
          <p:cNvSpPr>
            <a:spLocks noGrp="1"/>
          </p:cNvSpPr>
          <p:nvPr>
            <p:ph type="body"/>
          </p:nvPr>
        </p:nvSpPr>
        <p:spPr>
          <a:xfrm>
            <a:off x="6132960" y="1768680"/>
            <a:ext cx="52693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4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3200" spc="-1" strike="noStrike">
              <a:latin typeface="Arial"/>
            </a:endParaRPr>
          </a:p>
        </p:txBody>
      </p:sp>
      <p:sp>
        <p:nvSpPr>
          <p:cNvPr id="24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4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5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5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3200" spc="-1" strike="noStrike">
              <a:latin typeface="Arial"/>
            </a:endParaRPr>
          </a:p>
        </p:txBody>
      </p:sp>
      <p:sp>
        <p:nvSpPr>
          <p:cNvPr id="260" name="PlaceHolder 5"/>
          <p:cNvSpPr>
            <a:spLocks noGrp="1"/>
          </p:cNvSpPr>
          <p:nvPr>
            <p:ph type="body"/>
          </p:nvPr>
        </p:nvSpPr>
        <p:spPr>
          <a:xfrm>
            <a:off x="599760" y="4058640"/>
            <a:ext cx="52693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6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3200" spc="-1" strike="noStrike">
              <a:latin typeface="Arial"/>
            </a:endParaRPr>
          </a:p>
        </p:txBody>
      </p:sp>
      <p:sp>
        <p:nvSpPr>
          <p:cNvPr id="265" name="PlaceHolder 5"/>
          <p:cNvSpPr>
            <a:spLocks noGrp="1"/>
          </p:cNvSpPr>
          <p:nvPr>
            <p:ph type="body"/>
          </p:nvPr>
        </p:nvSpPr>
        <p:spPr>
          <a:xfrm>
            <a:off x="7902000" y="4058640"/>
            <a:ext cx="3476880" cy="2090880"/>
          </a:xfrm>
          <a:prstGeom prst="rect">
            <a:avLst/>
          </a:prstGeom>
        </p:spPr>
        <p:txBody>
          <a:bodyPr lIns="0" rIns="0" tIns="0" bIns="0">
            <a:normAutofit/>
          </a:bodyPr>
          <a:p>
            <a:endParaRPr b="0" lang="en-US" sz="3200" spc="-1" strike="noStrike">
              <a:latin typeface="Arial"/>
            </a:endParaRPr>
          </a:p>
        </p:txBody>
      </p:sp>
      <p:sp>
        <p:nvSpPr>
          <p:cNvPr id="26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3200" spc="-1" strike="noStrike">
              <a:latin typeface="Arial"/>
            </a:endParaRPr>
          </a:p>
        </p:txBody>
      </p:sp>
      <p:sp>
        <p:nvSpPr>
          <p:cNvPr id="267" name="PlaceHolder 7"/>
          <p:cNvSpPr>
            <a:spLocks noGrp="1"/>
          </p:cNvSpPr>
          <p:nvPr>
            <p:ph type="body"/>
          </p:nvPr>
        </p:nvSpPr>
        <p:spPr>
          <a:xfrm>
            <a:off x="599760" y="4058640"/>
            <a:ext cx="347688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9760" y="301320"/>
            <a:ext cx="107982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040" y="301320"/>
            <a:ext cx="10798200" cy="1261800"/>
          </a:xfrm>
          <a:prstGeom prst="rect">
            <a:avLst/>
          </a:prstGeom>
        </p:spPr>
        <p:txBody>
          <a:bodyPr lIns="0" rIns="0" tIns="0" bIns="0" anchor="ctr">
            <a:norm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99040" y="301320"/>
            <a:ext cx="10798200" cy="1261800"/>
          </a:xfrm>
          <a:prstGeom prst="rect">
            <a:avLst/>
          </a:prstGeom>
        </p:spPr>
        <p:txBody>
          <a:bodyPr lIns="0" rIns="0" tIns="0" bIns="0" anchor="ctr">
            <a:norm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599040" y="1828800"/>
            <a:ext cx="108306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99760" y="301320"/>
            <a:ext cx="107982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99040" y="301320"/>
            <a:ext cx="10798200" cy="1261800"/>
          </a:xfrm>
          <a:prstGeom prst="rect">
            <a:avLst/>
          </a:prstGeom>
        </p:spPr>
        <p:txBody>
          <a:bodyPr lIns="0" rIns="0" tIns="0" bIns="0" anchor="ctr">
            <a:normAutofit/>
          </a:bodyPr>
          <a:p>
            <a:r>
              <a:rPr b="0" lang="en-US" sz="1800" spc="-1" strike="noStrike">
                <a:latin typeface="Arial"/>
              </a:rPr>
              <a:t>Click to edit the title text format</a:t>
            </a:r>
            <a:endParaRPr b="0" lang="en-US" sz="1800" spc="-1" strike="noStrike">
              <a:latin typeface="Arial"/>
            </a:endParaRPr>
          </a:p>
        </p:txBody>
      </p:sp>
      <p:sp>
        <p:nvSpPr>
          <p:cNvPr id="153" name="PlaceHolder 2"/>
          <p:cNvSpPr>
            <a:spLocks noGrp="1"/>
          </p:cNvSpPr>
          <p:nvPr>
            <p:ph type="body"/>
          </p:nvPr>
        </p:nvSpPr>
        <p:spPr>
          <a:xfrm>
            <a:off x="599040" y="1828800"/>
            <a:ext cx="108306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599040" y="301320"/>
            <a:ext cx="10798200" cy="1261800"/>
          </a:xfrm>
          <a:prstGeom prst="rect">
            <a:avLst/>
          </a:prstGeom>
        </p:spPr>
        <p:txBody>
          <a:bodyPr lIns="0" rIns="0" tIns="0" bIns="0" anchor="ctr">
            <a:normAutofit/>
          </a:bodyPr>
          <a:p>
            <a:r>
              <a:rPr b="0" lang="en-US" sz="1800" spc="-1" strike="noStrike">
                <a:latin typeface="Arial"/>
              </a:rPr>
              <a:t>Click to edit the title text format</a:t>
            </a:r>
            <a:endParaRPr b="0" lang="en-US" sz="1800" spc="-1" strike="noStrike">
              <a:latin typeface="Arial"/>
            </a:endParaRPr>
          </a:p>
        </p:txBody>
      </p:sp>
      <p:sp>
        <p:nvSpPr>
          <p:cNvPr id="191" name="PlaceHolder 2"/>
          <p:cNvSpPr>
            <a:spLocks noGrp="1"/>
          </p:cNvSpPr>
          <p:nvPr>
            <p:ph type="body"/>
          </p:nvPr>
        </p:nvSpPr>
        <p:spPr>
          <a:xfrm>
            <a:off x="599040" y="1828800"/>
            <a:ext cx="52848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2" name="PlaceHolder 3"/>
          <p:cNvSpPr>
            <a:spLocks noGrp="1"/>
          </p:cNvSpPr>
          <p:nvPr>
            <p:ph type="body"/>
          </p:nvPr>
        </p:nvSpPr>
        <p:spPr>
          <a:xfrm>
            <a:off x="6148800" y="1828800"/>
            <a:ext cx="52848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599040" y="301320"/>
            <a:ext cx="10798200" cy="1261800"/>
          </a:xfrm>
          <a:prstGeom prst="rect">
            <a:avLst/>
          </a:prstGeom>
        </p:spPr>
        <p:txBody>
          <a:bodyPr lIns="0" rIns="0" tIns="0" bIns="0" anchor="ctr">
            <a:normAutofit/>
          </a:bodyPr>
          <a:p>
            <a:r>
              <a:rPr b="0" lang="en-US" sz="1800" spc="-1" strike="noStrike">
                <a:latin typeface="Arial"/>
              </a:rPr>
              <a:t>Click to edit the title text format</a:t>
            </a:r>
            <a:endParaRPr b="0" lang="en-US" sz="1800" spc="-1" strike="noStrike">
              <a:latin typeface="Arial"/>
            </a:endParaRPr>
          </a:p>
        </p:txBody>
      </p:sp>
      <p:sp>
        <p:nvSpPr>
          <p:cNvPr id="230" name="PlaceHolder 2"/>
          <p:cNvSpPr>
            <a:spLocks noGrp="1"/>
          </p:cNvSpPr>
          <p:nvPr>
            <p:ph type="body"/>
          </p:nvPr>
        </p:nvSpPr>
        <p:spPr>
          <a:xfrm>
            <a:off x="599040" y="1828800"/>
            <a:ext cx="52848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31" name="PlaceHolder 3"/>
          <p:cNvSpPr>
            <a:spLocks noGrp="1"/>
          </p:cNvSpPr>
          <p:nvPr>
            <p:ph type="body"/>
          </p:nvPr>
        </p:nvSpPr>
        <p:spPr>
          <a:xfrm>
            <a:off x="6148800" y="1828800"/>
            <a:ext cx="5284800" cy="5394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4.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www.battleforthenet.com/" TargetMode="External"/><Relationship Id="rId2" Type="http://schemas.openxmlformats.org/officeDocument/2006/relationships/image" Target="../media/image18.png"/><Relationship Id="rId3" Type="http://schemas.openxmlformats.org/officeDocument/2006/relationships/slideLayout" Target="../slideLayouts/slideLayout64.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4.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4.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48640" y="301320"/>
            <a:ext cx="10798200" cy="445320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rPr>
              <a:t>Cypurr Sessions</a:t>
            </a:r>
            <a:endParaRPr b="0" lang="en-US" sz="8000" spc="-1" strike="noStrike">
              <a:latin typeface="Arial"/>
            </a:endParaRPr>
          </a:p>
        </p:txBody>
      </p:sp>
      <p:sp>
        <p:nvSpPr>
          <p:cNvPr id="274" name="CustomShape 2"/>
          <p:cNvSpPr/>
          <p:nvPr/>
        </p:nvSpPr>
        <p:spPr>
          <a:xfrm>
            <a:off x="914400" y="5124960"/>
            <a:ext cx="10789560" cy="1549800"/>
          </a:xfrm>
          <a:prstGeom prst="rect">
            <a:avLst/>
          </a:prstGeom>
          <a:noFill/>
          <a:ln>
            <a:noFill/>
          </a:ln>
        </p:spPr>
        <p:style>
          <a:lnRef idx="0"/>
          <a:fillRef idx="0"/>
          <a:effectRef idx="0"/>
          <a:fontRef idx="minor"/>
        </p:style>
        <p:txBody>
          <a:bodyPr lIns="0" rIns="0" tIns="0" bIns="0"/>
          <a:p>
            <a:r>
              <a:rPr b="1" lang="en-US" sz="3600" spc="-1" strike="noStrike">
                <a:solidFill>
                  <a:srgbClr val="dbf5f9"/>
                </a:solidFill>
                <a:latin typeface="Source Sans Pro"/>
              </a:rPr>
              <a:t>Man-In-The-Middle and Me!</a:t>
            </a:r>
            <a:endParaRPr b="0" lang="en-US" sz="3600" spc="-1" strike="noStrike">
              <a:latin typeface="Arial"/>
            </a:endParaRPr>
          </a:p>
          <a:p>
            <a:r>
              <a:rPr b="1" lang="en-US" sz="3600" spc="-1" strike="noStrike">
                <a:solidFill>
                  <a:srgbClr val="dbf5f9"/>
                </a:solidFill>
                <a:latin typeface="Source Sans Pro"/>
              </a:rPr>
              <a:t>November 26, 2017</a:t>
            </a:r>
            <a:endParaRPr b="0" lang="en-US" sz="3600" spc="-1" strike="noStrike">
              <a:latin typeface="Arial"/>
            </a:endParaRPr>
          </a:p>
        </p:txBody>
      </p:sp>
      <p:pic>
        <p:nvPicPr>
          <p:cNvPr id="275" name="" descr=""/>
          <p:cNvPicPr/>
          <p:nvPr/>
        </p:nvPicPr>
        <p:blipFill>
          <a:blip r:embed="rId1"/>
          <a:stretch/>
        </p:blipFill>
        <p:spPr>
          <a:xfrm>
            <a:off x="7040880" y="0"/>
            <a:ext cx="4003920" cy="42058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The Threat?</a:t>
            </a:r>
            <a:endParaRPr b="0" lang="en-US" sz="6000" spc="-1" strike="noStrike">
              <a:latin typeface="Arial"/>
            </a:endParaRPr>
          </a:p>
        </p:txBody>
      </p:sp>
      <p:sp>
        <p:nvSpPr>
          <p:cNvPr id="296"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ISP have more control over distribution of content</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Censorship</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Higher Prices</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Pay to Play</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...the rules prohibit Internet providers from blocking, throttling, and paid prioritization—"fast lanes" for sites that pay, and slow lanes for everyone else.”</a:t>
            </a:r>
            <a:endParaRPr b="0" lang="en-US" sz="3200" spc="-1" strike="noStrike">
              <a:latin typeface="Arial"/>
            </a:endParaRPr>
          </a:p>
        </p:txBody>
      </p:sp>
      <p:sp>
        <p:nvSpPr>
          <p:cNvPr id="297" name="CustomShape 3"/>
          <p:cNvSpPr/>
          <p:nvPr/>
        </p:nvSpPr>
        <p:spPr>
          <a:xfrm>
            <a:off x="6102360" y="1920240"/>
            <a:ext cx="5240520" cy="4663080"/>
          </a:xfrm>
          <a:prstGeom prst="rect">
            <a:avLst/>
          </a:prstGeom>
          <a:noFill/>
          <a:ln>
            <a:noFill/>
          </a:ln>
        </p:spPr>
        <p:style>
          <a:lnRef idx="0"/>
          <a:fillRef idx="0"/>
          <a:effectRef idx="0"/>
          <a:fontRef idx="minor"/>
        </p:style>
      </p:sp>
      <p:pic>
        <p:nvPicPr>
          <p:cNvPr id="298" name="" descr=""/>
          <p:cNvPicPr/>
          <p:nvPr/>
        </p:nvPicPr>
        <p:blipFill>
          <a:blip r:embed="rId1"/>
          <a:stretch/>
        </p:blipFill>
        <p:spPr>
          <a:xfrm>
            <a:off x="6102360" y="2103120"/>
            <a:ext cx="5391000" cy="359136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548640" y="301320"/>
            <a:ext cx="10798200" cy="4453200"/>
          </a:xfrm>
          <a:prstGeom prst="rect">
            <a:avLst/>
          </a:prstGeom>
          <a:noFill/>
          <a:ln>
            <a:noFill/>
          </a:ln>
        </p:spPr>
        <p:style>
          <a:lnRef idx="0"/>
          <a:fillRef idx="0"/>
          <a:effectRef idx="0"/>
          <a:fontRef idx="minor"/>
        </p:style>
      </p:sp>
      <p:pic>
        <p:nvPicPr>
          <p:cNvPr id="300" name="" descr=""/>
          <p:cNvPicPr/>
          <p:nvPr/>
        </p:nvPicPr>
        <p:blipFill>
          <a:blip r:embed="rId1"/>
          <a:stretch/>
        </p:blipFill>
        <p:spPr>
          <a:xfrm>
            <a:off x="1554120" y="654840"/>
            <a:ext cx="9144000" cy="65685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548640" y="301320"/>
            <a:ext cx="10798200" cy="4453200"/>
          </a:xfrm>
          <a:prstGeom prst="rect">
            <a:avLst/>
          </a:prstGeom>
          <a:noFill/>
          <a:ln>
            <a:noFill/>
          </a:ln>
        </p:spPr>
        <p:style>
          <a:lnRef idx="0"/>
          <a:fillRef idx="0"/>
          <a:effectRef idx="0"/>
          <a:fontRef idx="minor"/>
        </p:style>
      </p:sp>
      <p:pic>
        <p:nvPicPr>
          <p:cNvPr id="302" name="" descr=""/>
          <p:cNvPicPr/>
          <p:nvPr/>
        </p:nvPicPr>
        <p:blipFill>
          <a:blip r:embed="rId1"/>
          <a:stretch/>
        </p:blipFill>
        <p:spPr>
          <a:xfrm>
            <a:off x="2084760" y="548640"/>
            <a:ext cx="8339040" cy="65433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What To Do?</a:t>
            </a:r>
            <a:endParaRPr b="0" lang="en-US" sz="6000" spc="-1" strike="noStrike">
              <a:latin typeface="Arial"/>
            </a:endParaRPr>
          </a:p>
        </p:txBody>
      </p:sp>
      <p:sp>
        <p:nvSpPr>
          <p:cNvPr id="304"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Check out </a:t>
            </a:r>
            <a:r>
              <a:rPr b="0" lang="en-US" sz="3200" spc="-1" strike="noStrike" u="sng">
                <a:solidFill>
                  <a:srgbClr val="0000ff"/>
                </a:solidFill>
                <a:uFillTx/>
                <a:latin typeface="Source Sans Pro"/>
                <a:hlinkClick r:id="rId1"/>
              </a:rPr>
              <a:t>www.battleforthenet.com/</a:t>
            </a:r>
            <a:r>
              <a:rPr b="0" lang="en-US" sz="3200" spc="-1" strike="noStrike">
                <a:solidFill>
                  <a:srgbClr val="0000ff"/>
                </a:solidFill>
                <a:latin typeface="Source Sans Pro"/>
              </a:rPr>
              <a:t> for more info!</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solidFill>
                  <a:srgbClr val="0000ff"/>
                </a:solidFill>
                <a:latin typeface="Source Sans Pro"/>
              </a:rPr>
              <a:t>Comment on FCC.gov!</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solidFill>
                  <a:srgbClr val="0000ff"/>
                </a:solidFill>
                <a:latin typeface="Source Sans Pro"/>
              </a:rPr>
              <a:t>Teach yourself, teach a friend!</a:t>
            </a:r>
            <a:endParaRPr b="0" lang="en-US" sz="3200" spc="-1" strike="noStrike">
              <a:latin typeface="Arial"/>
            </a:endParaRPr>
          </a:p>
        </p:txBody>
      </p:sp>
      <p:sp>
        <p:nvSpPr>
          <p:cNvPr id="305" name="CustomShape 3"/>
          <p:cNvSpPr/>
          <p:nvPr/>
        </p:nvSpPr>
        <p:spPr>
          <a:xfrm>
            <a:off x="6102360" y="1920240"/>
            <a:ext cx="5240520" cy="4663080"/>
          </a:xfrm>
          <a:prstGeom prst="rect">
            <a:avLst/>
          </a:prstGeom>
          <a:noFill/>
          <a:ln>
            <a:noFill/>
          </a:ln>
        </p:spPr>
        <p:style>
          <a:lnRef idx="0"/>
          <a:fillRef idx="0"/>
          <a:effectRef idx="0"/>
          <a:fontRef idx="minor"/>
        </p:style>
      </p:sp>
      <p:pic>
        <p:nvPicPr>
          <p:cNvPr id="306" name="" descr=""/>
          <p:cNvPicPr/>
          <p:nvPr/>
        </p:nvPicPr>
        <p:blipFill>
          <a:blip r:embed="rId2"/>
          <a:stretch/>
        </p:blipFill>
        <p:spPr>
          <a:xfrm>
            <a:off x="6327360" y="1737360"/>
            <a:ext cx="5193720" cy="52117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548640" y="301320"/>
            <a:ext cx="10798200" cy="445320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rPr>
              <a:t>Story #2: </a:t>
            </a:r>
            <a:r>
              <a:rPr b="0" lang="en-US" sz="8800" spc="-1" strike="noStrike">
                <a:solidFill>
                  <a:srgbClr val="04617b"/>
                </a:solidFill>
                <a:latin typeface="Source Sans Pro Light"/>
              </a:rPr>
              <a:t>DIY Internet</a:t>
            </a:r>
            <a:endParaRPr b="0" lang="en-US" sz="8800" spc="-1" strike="noStrike">
              <a:latin typeface="Arial"/>
            </a:endParaRPr>
          </a:p>
        </p:txBody>
      </p:sp>
      <p:sp>
        <p:nvSpPr>
          <p:cNvPr id="308" name="CustomShape 2"/>
          <p:cNvSpPr/>
          <p:nvPr/>
        </p:nvSpPr>
        <p:spPr>
          <a:xfrm>
            <a:off x="552960" y="5216400"/>
            <a:ext cx="10789560" cy="154980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rPr>
              <a:t>Ignored By Big Telecom, Detroit's Marginalized Communities Are Building Their Own Internet</a:t>
            </a:r>
            <a:endParaRPr b="0" lang="en-US" sz="2800" spc="-1" strike="noStrike">
              <a:latin typeface="Arial"/>
            </a:endParaRPr>
          </a:p>
          <a:p>
            <a:pPr marL="432000" indent="-32364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rPr>
              <a:t>Motherboard, November 16th</a:t>
            </a:r>
            <a:endParaRPr b="0" lang="en-US" sz="2800" spc="-1" strike="noStrike">
              <a:latin typeface="Arial"/>
            </a:endParaRPr>
          </a:p>
        </p:txBody>
      </p:sp>
      <p:pic>
        <p:nvPicPr>
          <p:cNvPr id="309" name="" descr=""/>
          <p:cNvPicPr/>
          <p:nvPr/>
        </p:nvPicPr>
        <p:blipFill>
          <a:blip r:embed="rId1"/>
          <a:stretch/>
        </p:blipFill>
        <p:spPr>
          <a:xfrm>
            <a:off x="6126480" y="296280"/>
            <a:ext cx="5626080" cy="315576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The Story?</a:t>
            </a:r>
            <a:endParaRPr b="0" lang="en-US" sz="6000" spc="-1" strike="noStrike">
              <a:latin typeface="Arial"/>
            </a:endParaRPr>
          </a:p>
        </p:txBody>
      </p:sp>
      <p:sp>
        <p:nvSpPr>
          <p:cNvPr id="311"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40 percent of Detroit residents don't have any access to internet at all.”</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Because of Detroit’s economic woes, many Big Telecom companies haven’t thought it worthwhile to invest in expanding their network to these communities”</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Local group, The Detroit Community Technology Project, is teaching local commuity members how to create their own Mesh networks for low-income folks</a:t>
            </a:r>
            <a:endParaRPr b="0" lang="en-US" sz="3200" spc="-1" strike="noStrike">
              <a:latin typeface="Arial"/>
            </a:endParaRPr>
          </a:p>
          <a:p>
            <a:pPr>
              <a:lnSpc>
                <a:spcPct val="100000"/>
              </a:lnSpc>
              <a:spcAft>
                <a:spcPts val="1409"/>
              </a:spcAft>
            </a:pPr>
            <a:endParaRPr b="0" lang="en-US" sz="3200" spc="-1" strike="noStrike">
              <a:latin typeface="Arial"/>
            </a:endParaRPr>
          </a:p>
          <a:p>
            <a:pPr>
              <a:lnSpc>
                <a:spcPct val="100000"/>
              </a:lnSpc>
              <a:spcAft>
                <a:spcPts val="1409"/>
              </a:spcAft>
            </a:pPr>
            <a:endParaRPr b="0" lang="en-US" sz="3200" spc="-1" strike="noStrike">
              <a:latin typeface="Arial"/>
            </a:endParaRPr>
          </a:p>
          <a:p>
            <a:pPr>
              <a:lnSpc>
                <a:spcPct val="100000"/>
              </a:lnSpc>
              <a:spcAft>
                <a:spcPts val="1409"/>
              </a:spcAft>
            </a:pPr>
            <a:endParaRPr b="0" lang="en-US" sz="3200" spc="-1" strike="noStrike">
              <a:latin typeface="Arial"/>
            </a:endParaRPr>
          </a:p>
          <a:p>
            <a:pPr>
              <a:lnSpc>
                <a:spcPct val="100000"/>
              </a:lnSpc>
              <a:spcAft>
                <a:spcPts val="1409"/>
              </a:spcAft>
            </a:pPr>
            <a:endParaRPr b="0" lang="en-US" sz="3200" spc="-1" strike="noStrike">
              <a:latin typeface="Arial"/>
            </a:endParaRPr>
          </a:p>
        </p:txBody>
      </p:sp>
      <p:sp>
        <p:nvSpPr>
          <p:cNvPr id="312" name="CustomShape 3"/>
          <p:cNvSpPr/>
          <p:nvPr/>
        </p:nvSpPr>
        <p:spPr>
          <a:xfrm>
            <a:off x="6102360" y="1920240"/>
            <a:ext cx="5240520" cy="4663080"/>
          </a:xfrm>
          <a:prstGeom prst="rect">
            <a:avLst/>
          </a:prstGeom>
          <a:noFill/>
          <a:ln>
            <a:noFill/>
          </a:ln>
        </p:spPr>
        <p:style>
          <a:lnRef idx="0"/>
          <a:fillRef idx="0"/>
          <a:effectRef idx="0"/>
          <a:fontRef idx="minor"/>
        </p:style>
      </p:sp>
      <p:pic>
        <p:nvPicPr>
          <p:cNvPr id="313" name="" descr=""/>
          <p:cNvPicPr/>
          <p:nvPr/>
        </p:nvPicPr>
        <p:blipFill>
          <a:blip r:embed=""/>
          <a:stretch/>
        </p:blipFill>
        <p:spPr>
          <a:xfrm>
            <a:off x="6918840" y="1645920"/>
            <a:ext cx="4053600" cy="5404680"/>
          </a:xfrm>
          <a:prstGeom prst="rect">
            <a:avLst/>
          </a:prstGeom>
          <a:ln>
            <a:noFill/>
          </a:ln>
        </p:spPr>
      </p:pic>
      <p:pic>
        <p:nvPicPr>
          <p:cNvPr id="314" name="" descr=""/>
          <p:cNvPicPr/>
          <p:nvPr/>
        </p:nvPicPr>
        <p:blipFill>
          <a:blip r:embed="rId1"/>
          <a:stretch/>
        </p:blipFill>
        <p:spPr>
          <a:xfrm>
            <a:off x="6256080" y="2833200"/>
            <a:ext cx="5086800" cy="19112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Why?</a:t>
            </a:r>
            <a:endParaRPr b="0" lang="en-US" sz="6000" spc="-1" strike="noStrike">
              <a:latin typeface="Arial"/>
            </a:endParaRPr>
          </a:p>
        </p:txBody>
      </p:sp>
      <p:sp>
        <p:nvSpPr>
          <p:cNvPr id="316"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Internet is a vital modern need</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Mesh networks allow for internet access, through the installation of nodes/supernodes, without the ISP acting as intermediary</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a:t>
            </a:r>
            <a:r>
              <a:rPr b="0" lang="en-US" sz="3200" spc="-1" strike="noStrike">
                <a:latin typeface="Source Sans Pro"/>
              </a:rPr>
              <a:t>In a city that is rebuilding after a decade of economic turmoil, the internet can no longer be a luxury for the wealthy...All of Detroit (or, certainly, more than 60 percent) needs access to the internet and the current structure established by Big Telecom hasn’t made this an easy goal. “</a:t>
            </a:r>
            <a:endParaRPr b="0" lang="en-US" sz="3200" spc="-1" strike="noStrike">
              <a:latin typeface="Arial"/>
            </a:endParaRPr>
          </a:p>
          <a:p>
            <a:pPr>
              <a:lnSpc>
                <a:spcPct val="100000"/>
              </a:lnSpc>
              <a:spcAft>
                <a:spcPts val="1409"/>
              </a:spcAft>
            </a:pPr>
            <a:endParaRPr b="0" lang="en-US" sz="3200" spc="-1" strike="noStrike">
              <a:latin typeface="Arial"/>
            </a:endParaRPr>
          </a:p>
        </p:txBody>
      </p:sp>
      <p:pic>
        <p:nvPicPr>
          <p:cNvPr id="317" name="" descr=""/>
          <p:cNvPicPr/>
          <p:nvPr/>
        </p:nvPicPr>
        <p:blipFill>
          <a:blip r:embed="rId1"/>
          <a:stretch/>
        </p:blipFill>
        <p:spPr>
          <a:xfrm>
            <a:off x="5949360" y="2194560"/>
            <a:ext cx="5754600" cy="38401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What to do?</a:t>
            </a:r>
            <a:endParaRPr b="0" lang="en-US" sz="6000" spc="-1" strike="noStrike">
              <a:latin typeface="Arial"/>
            </a:endParaRPr>
          </a:p>
        </p:txBody>
      </p:sp>
      <p:sp>
        <p:nvSpPr>
          <p:cNvPr id="319"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Spread the word about the Equitable Internet Initiative</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Check out similar local efforts!</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NYC Mesh</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Red Hook Wifi </a:t>
            </a:r>
            <a:endParaRPr b="0" lang="en-US" sz="2800" spc="-1" strike="noStrike">
              <a:latin typeface="Arial"/>
            </a:endParaRPr>
          </a:p>
        </p:txBody>
      </p:sp>
      <p:pic>
        <p:nvPicPr>
          <p:cNvPr id="320" name="" descr=""/>
          <p:cNvPicPr/>
          <p:nvPr/>
        </p:nvPicPr>
        <p:blipFill>
          <a:blip r:embed="rId1"/>
          <a:stretch/>
        </p:blipFill>
        <p:spPr>
          <a:xfrm>
            <a:off x="548640" y="4278960"/>
            <a:ext cx="3926160" cy="2944440"/>
          </a:xfrm>
          <a:prstGeom prst="rect">
            <a:avLst/>
          </a:prstGeom>
          <a:ln>
            <a:noFill/>
          </a:ln>
        </p:spPr>
      </p:pic>
      <p:pic>
        <p:nvPicPr>
          <p:cNvPr id="321" name="" descr=""/>
          <p:cNvPicPr/>
          <p:nvPr/>
        </p:nvPicPr>
        <p:blipFill>
          <a:blip r:embed="rId2"/>
          <a:stretch/>
        </p:blipFill>
        <p:spPr>
          <a:xfrm>
            <a:off x="5223960" y="3288240"/>
            <a:ext cx="6297120" cy="41180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731520" y="2327760"/>
            <a:ext cx="10606680" cy="242676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latin typeface="Source Sans Pro"/>
              </a:rPr>
              <a:t>STRETCH BREAK</a:t>
            </a:r>
            <a:endParaRPr b="0" lang="en-US" sz="96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274320" y="98280"/>
            <a:ext cx="11521080" cy="237024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7200" spc="-1" strike="noStrike">
                <a:latin typeface="Source Sans Pro"/>
              </a:rPr>
              <a:t>Man-in-The-Middle and Me!</a:t>
            </a:r>
            <a:endParaRPr b="0" lang="en-US" sz="7200" spc="-1" strike="noStrike">
              <a:latin typeface="Arial"/>
            </a:endParaRPr>
          </a:p>
        </p:txBody>
      </p:sp>
      <p:pic>
        <p:nvPicPr>
          <p:cNvPr id="324" name="" descr=""/>
          <p:cNvPicPr/>
          <p:nvPr/>
        </p:nvPicPr>
        <p:blipFill>
          <a:blip r:embed="rId1"/>
          <a:stretch/>
        </p:blipFill>
        <p:spPr>
          <a:xfrm>
            <a:off x="4062240" y="1920240"/>
            <a:ext cx="3801240" cy="5068800"/>
          </a:xfrm>
          <a:prstGeom prst="rect">
            <a:avLst/>
          </a:prstGeom>
          <a:ln>
            <a:noFill/>
          </a:ln>
        </p:spPr>
      </p:pic>
      <p:sp>
        <p:nvSpPr>
          <p:cNvPr id="325" name="CustomShape 2"/>
          <p:cNvSpPr/>
          <p:nvPr/>
        </p:nvSpPr>
        <p:spPr>
          <a:xfrm>
            <a:off x="6309360" y="1920240"/>
            <a:ext cx="1371240" cy="548280"/>
          </a:xfrm>
          <a:prstGeom prst="rect">
            <a:avLst/>
          </a:prstGeom>
          <a:solidFill>
            <a:srgbClr val="999999">
              <a:alpha val="96000"/>
            </a:srgbClr>
          </a:solidFill>
          <a:ln>
            <a:noFill/>
          </a:ln>
        </p:spPr>
        <p:style>
          <a:lnRef idx="0"/>
          <a:fillRef idx="0"/>
          <a:effectRef idx="0"/>
          <a:fontRef idx="minor"/>
        </p:style>
        <p:txBody>
          <a:bodyPr wrap="none" lIns="36000" rIns="36000" tIns="36000" bIns="36000" anchor="ctr"/>
          <a:p>
            <a:pPr algn="ctr">
              <a:lnSpc>
                <a:spcPct val="100000"/>
              </a:lnSpc>
            </a:pPr>
            <a:r>
              <a:rPr b="1" lang="en-US" sz="2800" spc="-1" strike="noStrike">
                <a:solidFill>
                  <a:srgbClr val="ffffff"/>
                </a:solidFill>
                <a:latin typeface="Source Sans Pro"/>
                <a:ea typeface="DejaVu Sans"/>
              </a:rPr>
              <a:t>MIDDLE</a:t>
            </a:r>
            <a:endParaRPr b="0" lang="en-US" sz="2800" spc="-1" strike="noStrike">
              <a:latin typeface="Arial"/>
            </a:endParaRPr>
          </a:p>
        </p:txBody>
      </p:sp>
    </p:spTree>
  </p:cSld>
  <p:timing>
    <p:tnLst>
      <p:par>
        <p:cTn id="21" dur="indefinite" restart="never" nodeType="tmRoot">
          <p:childTnLst>
            <p:seq>
              <p:cTn id="22" nodeType="mainSeq">
                <p:childTnLst>
                  <p:par>
                    <p:cTn id="23" fill="freeze">
                      <p:stCondLst>
                        <p:cond delay="indefinite"/>
                      </p:stCondLst>
                      <p:childTnLst>
                        <p:par>
                          <p:cTn id="24" fill="freeze">
                            <p:stCondLst>
                              <p:cond delay="0"/>
                            </p:stCondLst>
                            <p:childTnLst>
                              <p:par>
                                <p:cTn id="25" nodeType="clickEffect" fill="hold" presetClass="entr" presetID="1">
                                  <p:stCondLst>
                                    <p:cond delay="0"/>
                                  </p:stCondLst>
                                  <p:childTnLst>
                                    <p:set>
                                      <p:cBhvr>
                                        <p:cTn id="26" dur="1" fill="hold">
                                          <p:stCondLst>
                                            <p:cond delay="0"/>
                                          </p:stCondLst>
                                        </p:cTn>
                                        <p:tgtEl>
                                          <p:spTgt spid="324"/>
                                        </p:tgtEl>
                                        <p:attrNameLst>
                                          <p:attrName>style.visibility</p:attrName>
                                        </p:attrNameLst>
                                      </p:cBhvr>
                                      <p:to>
                                        <p:strVal val="visible"/>
                                      </p:to>
                                    </p:set>
                                  </p:childTnLst>
                                </p:cTn>
                              </p:par>
                            </p:childTnLst>
                          </p:cTn>
                        </p:par>
                      </p:childTnLst>
                    </p:cTn>
                  </p:par>
                  <p:par>
                    <p:cTn id="27" fill="freeze">
                      <p:stCondLst>
                        <p:cond delay="indefinite"/>
                      </p:stCondLst>
                      <p:childTnLst>
                        <p:par>
                          <p:cTn id="28" fill="freeze">
                            <p:stCondLst>
                              <p:cond delay="0"/>
                            </p:stCondLst>
                            <p:childTnLst>
                              <p:par>
                                <p:cTn id="29" nodeType="clickEffect" fill="hold" presetClass="entr" presetID="1">
                                  <p:stCondLst>
                                    <p:cond delay="0"/>
                                  </p:stCondLst>
                                  <p:childTnLst>
                                    <p:set>
                                      <p:cBhvr>
                                        <p:cTn id="30"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645920" y="182880"/>
            <a:ext cx="9235080" cy="191988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solidFill>
                  <a:srgbClr val="00a6a8"/>
                </a:solidFill>
                <a:latin typeface="Source Sans Pro"/>
              </a:rPr>
              <a:t>WELCOME!</a:t>
            </a:r>
            <a:endParaRPr b="0" lang="en-US" sz="9600" spc="-1" strike="noStrike">
              <a:latin typeface="Arial"/>
            </a:endParaRPr>
          </a:p>
        </p:txBody>
      </p:sp>
      <p:pic>
        <p:nvPicPr>
          <p:cNvPr id="277" name="" descr=""/>
          <p:cNvPicPr/>
          <p:nvPr/>
        </p:nvPicPr>
        <p:blipFill>
          <a:blip r:embed="rId1"/>
          <a:stretch/>
        </p:blipFill>
        <p:spPr>
          <a:xfrm>
            <a:off x="2286000" y="2068920"/>
            <a:ext cx="7497720" cy="47887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Man-In-The-Middle….?</a:t>
            </a:r>
            <a:endParaRPr b="0" lang="en-US" sz="6000" spc="-1" strike="noStrike">
              <a:latin typeface="Arial"/>
            </a:endParaRPr>
          </a:p>
        </p:txBody>
      </p:sp>
      <p:sp>
        <p:nvSpPr>
          <p:cNvPr id="327"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216000" indent="-215640">
              <a:lnSpc>
                <a:spcPct val="100000"/>
              </a:lnSpc>
              <a:spcAft>
                <a:spcPts val="1409"/>
              </a:spcAft>
              <a:buClr>
                <a:srgbClr val="000000"/>
              </a:buClr>
              <a:buSzPct val="45000"/>
              <a:buFont typeface="Wingdings" charset="2"/>
              <a:buChar char=""/>
            </a:pPr>
            <a:r>
              <a:rPr b="0" lang="en-US" sz="2800" spc="-1" strike="noStrike">
                <a:latin typeface="Source Sans Pro"/>
              </a:rPr>
              <a:t>“</a:t>
            </a:r>
            <a:r>
              <a:rPr b="0" lang="en-US" sz="2800" spc="-1" strike="noStrike">
                <a:latin typeface="Source Sans Pro"/>
              </a:rPr>
              <a:t>A Man-in-the-middle attack is where a malicious individual intercepts your communications and pretends to be your intended destination. This individual will see all your traffic before handing it off to your intended target. MITM spoofs an authentic website in order to violate your confidentiality.”</a:t>
            </a:r>
            <a:endParaRPr b="0" lang="en-US" sz="2800" spc="-1" strike="noStrike">
              <a:latin typeface="Arial"/>
            </a:endParaRPr>
          </a:p>
          <a:p>
            <a:pPr>
              <a:lnSpc>
                <a:spcPct val="100000"/>
              </a:lnSpc>
              <a:spcAft>
                <a:spcPts val="1409"/>
              </a:spcAft>
            </a:pPr>
            <a:endParaRPr b="0" lang="en-US" sz="2800" spc="-1" strike="noStrike">
              <a:latin typeface="Arial"/>
            </a:endParaRPr>
          </a:p>
          <a:p>
            <a:pPr marL="216000" indent="-215640">
              <a:lnSpc>
                <a:spcPct val="100000"/>
              </a:lnSpc>
              <a:spcAft>
                <a:spcPts val="1409"/>
              </a:spcAft>
              <a:buClr>
                <a:srgbClr val="000000"/>
              </a:buClr>
              <a:buSzPct val="45000"/>
              <a:buFont typeface="Wingdings" charset="2"/>
              <a:buChar char=""/>
            </a:pPr>
            <a:r>
              <a:rPr b="0" lang="en-US" sz="2800" spc="-1" strike="noStrike">
                <a:latin typeface="Source Sans Pro"/>
              </a:rPr>
              <a:t>How does it happen?</a:t>
            </a:r>
            <a:endParaRPr b="0" lang="en-US" sz="2800" spc="-1" strike="noStrike">
              <a:latin typeface="Arial"/>
            </a:endParaRPr>
          </a:p>
        </p:txBody>
      </p:sp>
      <p:pic>
        <p:nvPicPr>
          <p:cNvPr id="328" name="" descr=""/>
          <p:cNvPicPr/>
          <p:nvPr/>
        </p:nvPicPr>
        <p:blipFill>
          <a:blip r:embed="rId1"/>
          <a:stretch/>
        </p:blipFill>
        <p:spPr>
          <a:xfrm>
            <a:off x="6400800" y="2377440"/>
            <a:ext cx="4966200" cy="35240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731520" y="2377440"/>
            <a:ext cx="10606680" cy="242676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9600" spc="-1" strike="noStrike">
                <a:latin typeface="Source Sans Pro"/>
              </a:rPr>
              <a:t>ENCRYPTION GAME!</a:t>
            </a:r>
            <a:endParaRPr b="0" lang="en-US" sz="9600" spc="-1" strike="noStrike">
              <a:latin typeface="Arial"/>
            </a:endParaRPr>
          </a:p>
        </p:txBody>
      </p:sp>
    </p:spTree>
  </p:cSld>
  <p:timing>
    <p:tnLst>
      <p:par>
        <p:cTn id="31" dur="indefinite" restart="never" nodeType="tmRoot">
          <p:childTnLst>
            <p:seq>
              <p:cTn id="32" nodeType="mainSeq">
                <p:childTnLst>
                  <p:par>
                    <p:cTn id="33" fill="freeze">
                      <p:stCondLst>
                        <p:cond delay="indefinite"/>
                      </p:stCondLst>
                      <p:childTnLst>
                        <p:par>
                          <p:cTn id="34" fill="freeze">
                            <p:stCondLst>
                              <p:cond delay="0"/>
                            </p:stCondLst>
                            <p:childTnLst>
                              <p:par>
                                <p:cTn id="35" nodeType="clickEffect" fill="hold" presetClass="entr" presetID="15">
                                  <p:stCondLst>
                                    <p:cond delay="0"/>
                                  </p:stCondLst>
                                  <p:childTnLst>
                                    <p:set>
                                      <p:cBhvr>
                                        <p:cTn id="36" dur="1" fill="hold">
                                          <p:stCondLst>
                                            <p:cond delay="0"/>
                                          </p:stCondLst>
                                        </p:cTn>
                                        <p:tgtEl>
                                          <p:spTgt spid="329">
                                            <p:txEl>
                                              <p:pRg st="0" end="17"/>
                                            </p:txEl>
                                          </p:spTgt>
                                        </p:tgtEl>
                                        <p:attrNameLst>
                                          <p:attrName>style.visibility</p:attrName>
                                        </p:attrNameLst>
                                      </p:cBhvr>
                                      <p:to>
                                        <p:strVal val="visible"/>
                                      </p:to>
                                    </p:set>
                                    <p:anim calcmode="lin" valueType="str">
                                      <p:cBhvr additive="repl">
                                        <p:cTn id="37" dur="1000" fill="hold"/>
                                        <p:tgtEl>
                                          <p:spTgt spid="329">
                                            <p:txEl>
                                              <p:pRg st="0" end="17"/>
                                            </p:txEl>
                                          </p:spTgt>
                                        </p:tgtEl>
                                      </p:cBhvr>
                                      <p:tavLst>
                                        <p:tav tm="0">
                                          <p:val>
                                            <p:strVal val="0"/>
                                          </p:val>
                                        </p:tav>
                                        <p:tav tm="100000">
                                          <p:val>
                                            <p:strVal val="width"/>
                                          </p:val>
                                        </p:tav>
                                      </p:tavLst>
                                    </p:anim>
                                    <p:anim calcmode="lin" valueType="str">
                                      <p:cBhvr additive="repl">
                                        <p:cTn id="38" dur="1000" fill="hold"/>
                                        <p:tgtEl>
                                          <p:spTgt spid="329">
                                            <p:txEl>
                                              <p:pRg st="0" end="17"/>
                                            </p:txEl>
                                          </p:spTgt>
                                        </p:tgtEl>
                                      </p:cBhvr>
                                      <p:tavLst>
                                        <p:tav tm="0">
                                          <p:val>
                                            <p:strVal val="0"/>
                                          </p:val>
                                        </p:tav>
                                        <p:tav tm="100000">
                                          <p:val>
                                            <p:strVal val="height"/>
                                          </p:val>
                                        </p:tav>
                                      </p:tavLst>
                                    </p:anim>
                                    <p:anim calcmode="lin" valueType="num">
                                      <p:cBhvr additive="repl">
                                        <p:cTn id="39" dur="1000" fill="hold"/>
                                        <p:tgtEl>
                                          <p:spTgt spid="329">
                                            <p:txEl>
                                              <p:pRg st="0" end="17"/>
                                            </p:txEl>
                                          </p:spTgt>
                                        </p:tgtEl>
                                        <p:attrNameLst>
                                          <p:attrName>ppt_x</p:attrName>
                                        </p:attrNameLst>
                                      </p:cBhvr>
                                      <p:tavLst>
                                        <p:tav tm="0">
                                          <p:val>
                                            <p:strVal val="0"/>
                                          </p:val>
                                        </p:tav>
                                        <p:tav tm="100000">
                                          <p:val>
                                            <p:strVal val="1"/>
                                          </p:val>
                                        </p:tav>
                                      </p:tavLst>
                                    </p:anim>
                                    <p:anim calcmode="lin" valueType="num">
                                      <p:cBhvr additive="repl">
                                        <p:cTn id="40" dur="1000" fill="hold"/>
                                        <p:tgtEl>
                                          <p:spTgt spid="329">
                                            <p:txEl>
                                              <p:pRg st="0" end="17"/>
                                            </p:txEl>
                                          </p:spTgt>
                                        </p:tgtEl>
                                        <p:attrNameLst>
                                          <p:attrName>ppt_y</p:attrName>
                                        </p:attrNameLst>
                                      </p:cBhvr>
                                      <p:tavLst>
                                        <p:tav tm="0">
                                          <p:val>
                                            <p:strVal val="0"/>
                                          </p:val>
                                        </p:tav>
                                        <p:tav tm="100000">
                                          <p:val>
                                            <p:str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Mini Workshops!</a:t>
            </a:r>
            <a:endParaRPr b="0" lang="en-US" sz="6000" spc="-1" strike="noStrike">
              <a:latin typeface="Arial"/>
            </a:endParaRPr>
          </a:p>
        </p:txBody>
      </p:sp>
      <p:sp>
        <p:nvSpPr>
          <p:cNvPr id="331"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6000" spc="-1" strike="noStrike">
                <a:latin typeface="Source Sans Pro"/>
              </a:rPr>
              <a:t>Intro to Tor/VPN</a:t>
            </a:r>
            <a:endParaRPr b="0" lang="en-US" sz="60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6000" spc="-1" strike="noStrike">
                <a:latin typeface="Source Sans Pro"/>
              </a:rPr>
              <a:t>Safe Browsing and You!</a:t>
            </a:r>
            <a:endParaRPr b="0" lang="en-US" sz="6000" spc="-1" strike="noStrike">
              <a:latin typeface="Arial"/>
            </a:endParaRPr>
          </a:p>
          <a:p>
            <a:pPr lvl="1" marL="864000" indent="-323640">
              <a:lnSpc>
                <a:spcPct val="100000"/>
              </a:lnSpc>
              <a:spcAft>
                <a:spcPts val="1123"/>
              </a:spcAft>
              <a:buClr>
                <a:srgbClr val="04617b"/>
              </a:buClr>
              <a:buSzPct val="75000"/>
              <a:buFont typeface="Symbol"/>
              <a:buChar char=""/>
            </a:pPr>
            <a:r>
              <a:rPr b="0" lang="en-US" sz="6000" spc="-1" strike="noStrike">
                <a:latin typeface="Source Sans Pro"/>
              </a:rPr>
              <a:t>Extensions</a:t>
            </a:r>
            <a:endParaRPr b="0" lang="en-US" sz="6000" spc="-1" strike="noStrike">
              <a:latin typeface="Arial"/>
            </a:endParaRPr>
          </a:p>
          <a:p>
            <a:pPr lvl="1" marL="864000" indent="-323640">
              <a:lnSpc>
                <a:spcPct val="100000"/>
              </a:lnSpc>
              <a:spcAft>
                <a:spcPts val="1123"/>
              </a:spcAft>
              <a:buClr>
                <a:srgbClr val="04617b"/>
              </a:buClr>
              <a:buSzPct val="75000"/>
              <a:buFont typeface="Symbol"/>
              <a:buChar char=""/>
            </a:pPr>
            <a:r>
              <a:rPr b="0" lang="en-US" sz="6000" spc="-1" strike="noStrike">
                <a:latin typeface="Source Sans Pro"/>
              </a:rPr>
              <a:t>Online App Alternatives</a:t>
            </a:r>
            <a:endParaRPr b="0" lang="en-US" sz="60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Thank You and Resources</a:t>
            </a:r>
            <a:endParaRPr b="0" lang="en-US" sz="6000" spc="-1" strike="noStrike">
              <a:latin typeface="Arial"/>
            </a:endParaRPr>
          </a:p>
        </p:txBody>
      </p:sp>
      <p:sp>
        <p:nvSpPr>
          <p:cNvPr id="333"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CyPurr Collective on Facebook for Future events!</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Sign up to our email list too, we won’t spam ya!</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Current Events Resources</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BattlefortheNet.com</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Ignored By Big Telecom, Detroit's Marginalized Communities Are Building Their Own Internet, </a:t>
            </a:r>
            <a:r>
              <a:rPr b="0" i="1" lang="en-US" sz="2800" spc="-1" strike="noStrike">
                <a:latin typeface="Source Sans Pro"/>
              </a:rPr>
              <a:t>Motherboard </a:t>
            </a:r>
            <a:r>
              <a:rPr b="0" lang="en-US" sz="2800" spc="-1" strike="noStrike">
                <a:latin typeface="Source Sans Pro"/>
              </a:rPr>
              <a:t>November 16, 2017</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NYCMesh.Net</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RedhookWifi.org</a:t>
            </a:r>
            <a:endParaRPr b="0" lang="en-US" sz="2800" spc="-1" strike="noStrike">
              <a:latin typeface="Arial"/>
            </a:endParaRPr>
          </a:p>
          <a:p>
            <a:pPr>
              <a:lnSpc>
                <a:spcPct val="100000"/>
              </a:lnSpc>
              <a:spcAft>
                <a:spcPts val="1123"/>
              </a:spcAft>
            </a:pPr>
            <a:endParaRPr b="0" lang="en-US" sz="2800" spc="-1" strike="noStrike">
              <a:latin typeface="Arial"/>
            </a:endParaRPr>
          </a:p>
          <a:p>
            <a:pPr>
              <a:lnSpc>
                <a:spcPct val="100000"/>
              </a:lnSpc>
              <a:spcAft>
                <a:spcPts val="1123"/>
              </a:spcAft>
            </a:pPr>
            <a:endParaRPr b="0" lang="en-US" sz="28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Thank You and Resources</a:t>
            </a:r>
            <a:endParaRPr b="0" lang="en-US" sz="6000" spc="-1" strike="noStrike">
              <a:latin typeface="Arial"/>
            </a:endParaRPr>
          </a:p>
        </p:txBody>
      </p:sp>
      <p:sp>
        <p:nvSpPr>
          <p:cNvPr id="335"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Further Resources</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NYC CryptoParty Meetup/CryptoParty Harlem (Meetup)</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HacbBlossom (Hackblossom.org)</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Tactical Tech Collective- </a:t>
            </a:r>
            <a:endParaRPr b="0" lang="en-US" sz="2800" spc="-1" strike="noStrike">
              <a:latin typeface="Arial"/>
            </a:endParaRPr>
          </a:p>
          <a:p>
            <a:pPr lvl="2" marL="1296000" indent="-287640">
              <a:lnSpc>
                <a:spcPct val="100000"/>
              </a:lnSpc>
              <a:spcAft>
                <a:spcPts val="850"/>
              </a:spcAft>
              <a:buClr>
                <a:srgbClr val="04617b"/>
              </a:buClr>
              <a:buSzPct val="45000"/>
              <a:buFont typeface="Wingdings" charset="2"/>
              <a:buChar char=""/>
            </a:pPr>
            <a:r>
              <a:rPr b="0" i="1" lang="en-US" sz="2400" spc="-1" strike="noStrike">
                <a:latin typeface="Source Sans Pro"/>
              </a:rPr>
              <a:t>Holistic Security</a:t>
            </a:r>
            <a:r>
              <a:rPr b="0" lang="en-US" sz="2400" spc="-1" strike="noStrike">
                <a:latin typeface="Source Sans Pro"/>
              </a:rPr>
              <a:t>,</a:t>
            </a:r>
            <a:r>
              <a:rPr b="0" i="1" lang="en-US" sz="2400" spc="-1" strike="noStrike">
                <a:latin typeface="Source Sans Pro"/>
              </a:rPr>
              <a:t> </a:t>
            </a:r>
            <a:endParaRPr b="0" lang="en-US" sz="2400" spc="-1" strike="noStrike">
              <a:latin typeface="Arial"/>
            </a:endParaRPr>
          </a:p>
          <a:p>
            <a:pPr lvl="2" marL="1296000" indent="-287640">
              <a:lnSpc>
                <a:spcPct val="100000"/>
              </a:lnSpc>
              <a:spcAft>
                <a:spcPts val="850"/>
              </a:spcAft>
              <a:buClr>
                <a:srgbClr val="04617b"/>
              </a:buClr>
              <a:buSzPct val="45000"/>
              <a:buFont typeface="Wingdings" charset="2"/>
              <a:buChar char=""/>
            </a:pPr>
            <a:r>
              <a:rPr b="0" i="1" lang="en-US" sz="2400" spc="-1" strike="noStrike">
                <a:latin typeface="Source Sans Pro"/>
              </a:rPr>
              <a:t>MyShadow</a:t>
            </a:r>
            <a:endParaRPr b="0" lang="en-US" sz="2400" spc="-1" strike="noStrike">
              <a:latin typeface="Arial"/>
            </a:endParaRPr>
          </a:p>
          <a:p>
            <a:pPr lvl="2" marL="1296000" indent="-287640">
              <a:lnSpc>
                <a:spcPct val="100000"/>
              </a:lnSpc>
              <a:spcAft>
                <a:spcPts val="850"/>
              </a:spcAft>
              <a:buClr>
                <a:srgbClr val="04617b"/>
              </a:buClr>
              <a:buSzPct val="45000"/>
              <a:buFont typeface="Wingdings" charset="2"/>
              <a:buChar char=""/>
            </a:pPr>
            <a:r>
              <a:rPr b="0" i="1" lang="en-US" sz="2400" spc="-1" strike="noStrike">
                <a:latin typeface="Source Sans Pro"/>
              </a:rPr>
              <a:t>Data Detox</a:t>
            </a:r>
            <a:endParaRPr b="0" lang="en-US" sz="24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EFF- </a:t>
            </a:r>
            <a:r>
              <a:rPr b="0" i="1" lang="en-US" sz="2800" spc="-1" strike="noStrike">
                <a:latin typeface="Source Sans Pro"/>
              </a:rPr>
              <a:t>Surveillance Self Defense (ssd.eff.org)</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Freedom of the Press Foundation (Freedom.press)</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AnarchoTech Collective- Ridgewood, NYC</a:t>
            </a:r>
            <a:endParaRPr b="0" lang="en-US" sz="2800" spc="-1" strike="noStrike">
              <a:latin typeface="Arial"/>
            </a:endParaRPr>
          </a:p>
          <a:p>
            <a:pPr>
              <a:lnSpc>
                <a:spcPct val="100000"/>
              </a:lnSpc>
              <a:spcAft>
                <a:spcPts val="1123"/>
              </a:spcAft>
            </a:pPr>
            <a:endParaRPr b="0" lang="en-US" sz="28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188720" y="4488840"/>
            <a:ext cx="9509400" cy="2370240"/>
          </a:xfrm>
          <a:prstGeom prst="rect">
            <a:avLst/>
          </a:prstGeom>
          <a:noFill/>
          <a:ln>
            <a:noFill/>
          </a:ln>
        </p:spPr>
        <p:style>
          <a:lnRef idx="0"/>
          <a:fillRef idx="0"/>
          <a:effectRef idx="0"/>
          <a:fontRef idx="minor"/>
        </p:style>
        <p:txBody>
          <a:bodyPr lIns="36000" rIns="36000" tIns="36000" bIns="36000" anchor="ctr"/>
          <a:p>
            <a:pPr algn="ctr">
              <a:lnSpc>
                <a:spcPct val="100000"/>
              </a:lnSpc>
            </a:pPr>
            <a:r>
              <a:rPr b="0" lang="en-US" sz="7200" spc="-1" strike="noStrike">
                <a:solidFill>
                  <a:srgbClr val="00a6a8"/>
                </a:solidFill>
                <a:latin typeface="Source Sans Pro"/>
              </a:rPr>
              <a:t>See you next time!</a:t>
            </a:r>
            <a:endParaRPr b="0" lang="en-US" sz="7200" spc="-1" strike="noStrike">
              <a:latin typeface="Arial"/>
            </a:endParaRPr>
          </a:p>
        </p:txBody>
      </p:sp>
      <p:pic>
        <p:nvPicPr>
          <p:cNvPr id="337" name="" descr=""/>
          <p:cNvPicPr/>
          <p:nvPr/>
        </p:nvPicPr>
        <p:blipFill>
          <a:blip r:embed="rId1"/>
          <a:stretch/>
        </p:blipFill>
        <p:spPr>
          <a:xfrm>
            <a:off x="3474720" y="441000"/>
            <a:ext cx="4679280" cy="4679280"/>
          </a:xfrm>
          <a:prstGeom prst="rect">
            <a:avLst/>
          </a:prstGeom>
          <a:ln>
            <a:noFill/>
          </a:ln>
        </p:spPr>
      </p:pic>
    </p:spTree>
  </p:cSld>
  <p:timing>
    <p:tnLst>
      <p:par>
        <p:cTn id="41" dur="indefinite" restart="never" nodeType="tmRoot">
          <p:childTnLst>
            <p:seq>
              <p:cTn id="42" nodeType="mainSeq">
                <p:childTnLst>
                  <p:par>
                    <p:cTn id="43" fill="freeze">
                      <p:stCondLst>
                        <p:cond delay="indefinite"/>
                      </p:stCondLst>
                      <p:childTnLst>
                        <p:par>
                          <p:cTn id="44" fill="freeze">
                            <p:stCondLst>
                              <p:cond delay="0"/>
                            </p:stCondLst>
                            <p:childTnLst>
                              <p:par>
                                <p:cTn id="45" nodeType="clickEffect" fill="hold" presetClass="entr" presetID="15">
                                  <p:stCondLst>
                                    <p:cond delay="0"/>
                                  </p:stCondLst>
                                  <p:childTnLst>
                                    <p:set>
                                      <p:cBhvr>
                                        <p:cTn id="46" dur="1" fill="hold">
                                          <p:stCondLst>
                                            <p:cond delay="0"/>
                                          </p:stCondLst>
                                        </p:cTn>
                                        <p:tgtEl>
                                          <p:spTgt spid="336">
                                            <p:txEl>
                                              <p:pRg st="0" end="19"/>
                                            </p:txEl>
                                          </p:spTgt>
                                        </p:tgtEl>
                                        <p:attrNameLst>
                                          <p:attrName>style.visibility</p:attrName>
                                        </p:attrNameLst>
                                      </p:cBhvr>
                                      <p:to>
                                        <p:strVal val="visible"/>
                                      </p:to>
                                    </p:set>
                                    <p:anim calcmode="lin" valueType="str">
                                      <p:cBhvr additive="repl">
                                        <p:cTn id="47" dur="1000" fill="hold"/>
                                        <p:tgtEl>
                                          <p:spTgt spid="336">
                                            <p:txEl>
                                              <p:pRg st="0" end="19"/>
                                            </p:txEl>
                                          </p:spTgt>
                                        </p:tgtEl>
                                      </p:cBhvr>
                                      <p:tavLst>
                                        <p:tav tm="0">
                                          <p:val>
                                            <p:strVal val="0"/>
                                          </p:val>
                                        </p:tav>
                                        <p:tav tm="100000">
                                          <p:val>
                                            <p:strVal val="width"/>
                                          </p:val>
                                        </p:tav>
                                      </p:tavLst>
                                    </p:anim>
                                    <p:anim calcmode="lin" valueType="str">
                                      <p:cBhvr additive="repl">
                                        <p:cTn id="48" dur="1000" fill="hold"/>
                                        <p:tgtEl>
                                          <p:spTgt spid="336">
                                            <p:txEl>
                                              <p:pRg st="0" end="19"/>
                                            </p:txEl>
                                          </p:spTgt>
                                        </p:tgtEl>
                                      </p:cBhvr>
                                      <p:tavLst>
                                        <p:tav tm="0">
                                          <p:val>
                                            <p:strVal val="0"/>
                                          </p:val>
                                        </p:tav>
                                        <p:tav tm="100000">
                                          <p:val>
                                            <p:strVal val="height"/>
                                          </p:val>
                                        </p:tav>
                                      </p:tavLst>
                                    </p:anim>
                                    <p:anim calcmode="lin" valueType="num">
                                      <p:cBhvr additive="repl">
                                        <p:cTn id="49" dur="1000" fill="hold"/>
                                        <p:tgtEl>
                                          <p:spTgt spid="336">
                                            <p:txEl>
                                              <p:pRg st="0" end="19"/>
                                            </p:txEl>
                                          </p:spTgt>
                                        </p:tgtEl>
                                        <p:attrNameLst>
                                          <p:attrName>ppt_x</p:attrName>
                                        </p:attrNameLst>
                                      </p:cBhvr>
                                      <p:tavLst>
                                        <p:tav tm="0">
                                          <p:val>
                                            <p:strVal val="0"/>
                                          </p:val>
                                        </p:tav>
                                        <p:tav tm="100000">
                                          <p:val>
                                            <p:strVal val="1"/>
                                          </p:val>
                                        </p:tav>
                                      </p:tavLst>
                                    </p:anim>
                                    <p:anim calcmode="lin" valueType="num">
                                      <p:cBhvr additive="repl">
                                        <p:cTn id="50" dur="1000" fill="hold"/>
                                        <p:tgtEl>
                                          <p:spTgt spid="336">
                                            <p:txEl>
                                              <p:pRg st="0" end="19"/>
                                            </p:txEl>
                                          </p:spTgt>
                                        </p:tgtEl>
                                        <p:attrNameLst>
                                          <p:attrName>ppt_y</p:attrName>
                                        </p:attrNameLst>
                                      </p:cBhvr>
                                      <p:tavLst>
                                        <p:tav tm="0">
                                          <p:val>
                                            <p:strVal val="0"/>
                                          </p:val>
                                        </p:tav>
                                        <p:tav tm="100000">
                                          <p:val>
                                            <p:str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Outline</a:t>
            </a:r>
            <a:endParaRPr b="0" lang="en-US" sz="6000" spc="-1" strike="noStrike">
              <a:latin typeface="Arial"/>
            </a:endParaRPr>
          </a:p>
        </p:txBody>
      </p:sp>
      <p:sp>
        <p:nvSpPr>
          <p:cNvPr id="279" name="CustomShape 2"/>
          <p:cNvSpPr/>
          <p:nvPr/>
        </p:nvSpPr>
        <p:spPr>
          <a:xfrm>
            <a:off x="690480" y="210312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Introduction</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Rules n’ Such</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Current Events</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ENCRYPTION GAME!</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Man In The Middle/Mini Workshops</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Tor/VPN 101</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Safe Browsing and YOU!</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Thank You/Resources</a:t>
            </a:r>
            <a:endParaRPr b="0" lang="en-US" sz="32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Who are we? Who are you?</a:t>
            </a:r>
            <a:endParaRPr b="0" lang="en-US" sz="6000" spc="-1" strike="noStrike">
              <a:latin typeface="Arial"/>
            </a:endParaRPr>
          </a:p>
        </p:txBody>
      </p:sp>
      <p:sp>
        <p:nvSpPr>
          <p:cNvPr id="281"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We are the…</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The Cypurr Collective: A group of folks that organize cybersecurity workshops and socials, looking to spread knowledge and talk about privacy rights! </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...and you are?</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Name</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Pronouns (i.e. he/him, she/her, they/them, ze/zer, etc)</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In a few words, what brings you here today?</a:t>
            </a:r>
            <a:endParaRPr b="0" lang="en-US" sz="28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82"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pPr marL="216000" indent="-216000">
              <a:lnSpc>
                <a:spcPct val="100000"/>
              </a:lnSpc>
              <a:buClr>
                <a:srgbClr val="000000"/>
              </a:buClr>
              <a:buSzPct val="45000"/>
              <a:buFont typeface="Wingdings" charset="2"/>
              <a:buChar char=""/>
            </a:pPr>
            <a:r>
              <a:rPr b="0" lang="en-US" sz="4000" spc="-1" strike="noStrike">
                <a:solidFill>
                  <a:srgbClr val="ffffff"/>
                </a:solidFill>
                <a:latin typeface="Source Sans Pro Light"/>
              </a:rPr>
              <a:t>A few rules for this workshop …</a:t>
            </a:r>
            <a:endParaRPr b="0" lang="en-US" sz="4000" spc="-1" strike="noStrike">
              <a:latin typeface="Arial"/>
            </a:endParaRPr>
          </a:p>
        </p:txBody>
      </p:sp>
      <p:sp>
        <p:nvSpPr>
          <p:cNvPr id="283"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Share the space!</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Step Up Step Back: Ask a question, give a comment, leave room for others to speak</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Stack!</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Raise your hand and we will put you on the speaking queue</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Saf(er) Space</a:t>
            </a:r>
            <a:endParaRPr b="0" lang="en-US" sz="32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We DO NOT tolerate language or behavior purposefully meant to demean or harm folks based on their identities</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0" lang="en-US" sz="2800" spc="-1" strike="noStrike">
                <a:latin typeface="Source Sans Pro"/>
              </a:rPr>
              <a:t>No one should be forced to discuss their own experience/threat model/situation</a:t>
            </a:r>
            <a:endParaRPr b="0" lang="en-US" sz="2800" spc="-1" strike="noStrike">
              <a:latin typeface="Arial"/>
            </a:endParaRPr>
          </a:p>
          <a:p>
            <a:pPr lvl="1" marL="864000" indent="-323640">
              <a:lnSpc>
                <a:spcPct val="100000"/>
              </a:lnSpc>
              <a:spcAft>
                <a:spcPts val="1123"/>
              </a:spcAft>
              <a:buClr>
                <a:srgbClr val="04617b"/>
              </a:buClr>
              <a:buSzPct val="75000"/>
              <a:buFont typeface="Symbol"/>
              <a:buChar char=""/>
            </a:pPr>
            <a:r>
              <a:rPr b="1" lang="en-US" sz="2800" spc="-1" strike="noStrike">
                <a:latin typeface="Source Sans Pro"/>
              </a:rPr>
              <a:t>Consent</a:t>
            </a:r>
            <a:r>
              <a:rPr b="0" lang="en-US" sz="2800" spc="-1" strike="noStrike">
                <a:latin typeface="Source Sans Pro"/>
              </a:rPr>
              <a:t>: Ask before helping someone out, before taking their device</a:t>
            </a:r>
            <a:endParaRPr b="0" lang="en-US" sz="28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Photo/Video- No photo/video without asking!</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Bonus Rule: Try not to invalidate experiences!</a:t>
            </a:r>
            <a:endParaRPr b="0" lang="en-US" sz="3200" spc="-1" strike="noStrike">
              <a:latin typeface="Arial"/>
            </a:endParaRPr>
          </a:p>
          <a:p>
            <a:pPr>
              <a:lnSpc>
                <a:spcPct val="100000"/>
              </a:lnSpc>
              <a:spcAft>
                <a:spcPts val="1123"/>
              </a:spcAft>
            </a:pPr>
            <a:endParaRPr b="0" lang="en-US" sz="32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650880" y="-1463040"/>
            <a:ext cx="10798200" cy="5851440"/>
          </a:xfrm>
          <a:prstGeom prst="rect">
            <a:avLst/>
          </a:prstGeom>
          <a:noFill/>
          <a:ln>
            <a:noFill/>
          </a:ln>
        </p:spPr>
        <p:style>
          <a:lnRef idx="0"/>
          <a:fillRef idx="0"/>
          <a:effectRef idx="0"/>
          <a:fontRef idx="minor"/>
        </p:style>
        <p:txBody>
          <a:bodyPr lIns="0" rIns="0" tIns="0" bIns="0" anchor="ctr"/>
          <a:p>
            <a:pPr algn="ctr">
              <a:lnSpc>
                <a:spcPct val="100000"/>
              </a:lnSpc>
            </a:pPr>
            <a:r>
              <a:rPr b="1" lang="en-US" sz="8800" spc="-1" strike="noStrike">
                <a:solidFill>
                  <a:srgbClr val="04617b"/>
                </a:solidFill>
                <a:latin typeface="Source Sans Pro Black"/>
              </a:rPr>
              <a:t>Current Events!</a:t>
            </a:r>
            <a:endParaRPr b="0" lang="en-US" sz="8800" spc="-1" strike="noStrike">
              <a:latin typeface="Arial"/>
            </a:endParaRPr>
          </a:p>
          <a:p>
            <a:pPr algn="ctr">
              <a:lnSpc>
                <a:spcPct val="100000"/>
              </a:lnSpc>
            </a:pPr>
            <a:endParaRPr b="0" lang="en-US" sz="8800" spc="-1" strike="noStrike">
              <a:latin typeface="Arial"/>
            </a:endParaRPr>
          </a:p>
        </p:txBody>
      </p:sp>
      <p:pic>
        <p:nvPicPr>
          <p:cNvPr id="285" name="" descr=""/>
          <p:cNvPicPr/>
          <p:nvPr/>
        </p:nvPicPr>
        <p:blipFill>
          <a:blip r:embed="rId1"/>
          <a:stretch/>
        </p:blipFill>
        <p:spPr>
          <a:xfrm>
            <a:off x="1287720" y="2743200"/>
            <a:ext cx="9501840" cy="3200040"/>
          </a:xfrm>
          <a:prstGeom prst="rect">
            <a:avLst/>
          </a:prstGeom>
          <a:ln>
            <a:noFill/>
          </a:ln>
        </p:spPr>
      </p:pic>
    </p:spTree>
  </p:cSld>
  <p:timing>
    <p:tnLst>
      <p:par>
        <p:cTn id="11" dur="indefinite" restart="never" nodeType="tmRoot">
          <p:childTnLst>
            <p:seq>
              <p:cTn id="12" nodeType="mainSeq">
                <p:childTnLst>
                  <p:par>
                    <p:cTn id="13" fill="freeze">
                      <p:stCondLst>
                        <p:cond delay="0"/>
                      </p:stCondLst>
                      <p:childTnLst>
                        <p:par>
                          <p:cTn id="14" fill="freeze">
                            <p:stCondLst>
                              <p:cond delay="0"/>
                            </p:stCondLst>
                            <p:childTnLst>
                              <p:par>
                                <p:cTn id="15" nodeType="withEffect" fill="hold" presetClass="entr" presetID="35">
                                  <p:stCondLst>
                                    <p:cond delay="0"/>
                                  </p:stCondLst>
                                  <p:childTnLst>
                                    <p:set>
                                      <p:cBhvr>
                                        <p:cTn id="16" dur="1" fill="hold">
                                          <p:stCondLst>
                                            <p:cond delay="0"/>
                                          </p:stCondLst>
                                        </p:cTn>
                                        <p:tgtEl>
                                          <p:spTgt spid="284">
                                            <p:txEl>
                                              <p:pRg st="0" end="16"/>
                                            </p:txEl>
                                          </p:spTgt>
                                        </p:tgtEl>
                                        <p:attrNameLst>
                                          <p:attrName>style.visibility</p:attrName>
                                        </p:attrNameLst>
                                      </p:cBhvr>
                                      <p:to>
                                        <p:strVal val="visible"/>
                                      </p:to>
                                    </p:set>
                                    <p:animEffect filter="fade" transition="in">
                                      <p:cBhvr additive="repl">
                                        <p:cTn id="17" dur="2000"/>
                                        <p:tgtEl>
                                          <p:spTgt spid="284">
                                            <p:txEl>
                                              <p:pRg st="0" end="16"/>
                                            </p:txEl>
                                          </p:spTgt>
                                        </p:tgtEl>
                                      </p:cBhvr>
                                    </p:animEffect>
                                    <p:anim calcmode="lin" valueType="str">
                                      <p:cBhvr additive="repl">
                                        <p:cTn id="18" dur="2000" fill="hold"/>
                                        <p:tgtEl>
                                          <p:spTgt spid="284">
                                            <p:txEl>
                                              <p:pRg st="0" end="16"/>
                                            </p:txEl>
                                          </p:spTgt>
                                        </p:tgtEl>
                                      </p:cBhvr>
                                      <p:tavLst>
                                        <p:tav tm="0">
                                          <p:val>
                                            <p:strVal val="720"/>
                                          </p:val>
                                        </p:tav>
                                        <p:tav tm="100000">
                                          <p:val>
                                            <p:strVal val="0"/>
                                          </p:val>
                                        </p:tav>
                                      </p:tavLst>
                                    </p:anim>
                                    <p:anim calcmode="lin" valueType="str">
                                      <p:cBhvr additive="repl">
                                        <p:cTn id="19" dur="2000" fill="hold"/>
                                        <p:tgtEl>
                                          <p:spTgt spid="284">
                                            <p:txEl>
                                              <p:pRg st="0" end="16"/>
                                            </p:txEl>
                                          </p:spTgt>
                                        </p:tgtEl>
                                      </p:cBhvr>
                                      <p:tavLst>
                                        <p:tav tm="0">
                                          <p:val>
                                            <p:strVal val="0"/>
                                          </p:val>
                                        </p:tav>
                                        <p:tav tm="100000">
                                          <p:val>
                                            <p:strVal val="height"/>
                                          </p:val>
                                        </p:tav>
                                      </p:tavLst>
                                    </p:anim>
                                    <p:anim calcmode="lin" valueType="str">
                                      <p:cBhvr additive="repl">
                                        <p:cTn id="20" dur="2000" fill="hold"/>
                                        <p:tgtEl>
                                          <p:spTgt spid="284">
                                            <p:txEl>
                                              <p:pRg st="0" end="16"/>
                                            </p:txEl>
                                          </p:spTgt>
                                        </p:tgtEl>
                                      </p:cBhvr>
                                      <p:tavLst>
                                        <p:tav tm="0">
                                          <p:val>
                                            <p:strVal val="0"/>
                                          </p:val>
                                        </p:tav>
                                        <p:tav tm="100000">
                                          <p:val>
                                            <p:strVal val="widt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599040" y="-747000"/>
            <a:ext cx="10798200" cy="7948080"/>
          </a:xfrm>
          <a:prstGeom prst="rect">
            <a:avLst/>
          </a:prstGeom>
          <a:noFill/>
          <a:ln>
            <a:noFill/>
          </a:ln>
        </p:spPr>
        <p:style>
          <a:lnRef idx="0"/>
          <a:fillRef idx="0"/>
          <a:effectRef idx="0"/>
          <a:fontRef idx="minor"/>
        </p:style>
        <p:txBody>
          <a:bodyPr lIns="0" rIns="0" tIns="0" bIns="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8000" spc="-1" strike="noStrike">
                <a:solidFill>
                  <a:srgbClr val="04617b"/>
                </a:solidFill>
                <a:latin typeface="Source Sans Pro Black"/>
              </a:rPr>
              <a:t>WHAT’S ON YOUR MIND?</a:t>
            </a:r>
            <a:endParaRPr b="0" lang="en-US" sz="8000" spc="-1" strike="noStrike">
              <a:latin typeface="Arial"/>
            </a:endParaRPr>
          </a:p>
        </p:txBody>
      </p:sp>
      <p:pic>
        <p:nvPicPr>
          <p:cNvPr id="287" name="" descr=""/>
          <p:cNvPicPr/>
          <p:nvPr/>
        </p:nvPicPr>
        <p:blipFill>
          <a:blip r:embed="rId1"/>
          <a:stretch/>
        </p:blipFill>
        <p:spPr>
          <a:xfrm>
            <a:off x="2468880" y="582120"/>
            <a:ext cx="7081560" cy="398952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48640" y="301320"/>
            <a:ext cx="10798200" cy="445320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latin typeface="Source Sans Pro Light"/>
              </a:rPr>
              <a:t>Story #1: </a:t>
            </a:r>
            <a:r>
              <a:rPr b="0" lang="en-US" sz="7200" spc="-1" strike="noStrike">
                <a:solidFill>
                  <a:srgbClr val="04617b"/>
                </a:solidFill>
                <a:latin typeface="Source Sans Pro Light"/>
              </a:rPr>
              <a:t>Tiers for Fears</a:t>
            </a:r>
            <a:r>
              <a:rPr b="0" lang="en-US" sz="8000" spc="-1" strike="noStrike">
                <a:solidFill>
                  <a:srgbClr val="04617b"/>
                </a:solidFill>
                <a:latin typeface="Source Sans Pro Light"/>
              </a:rPr>
              <a:t>  </a:t>
            </a:r>
            <a:endParaRPr b="0" lang="en-US" sz="8000" spc="-1" strike="noStrike">
              <a:latin typeface="Arial"/>
            </a:endParaRPr>
          </a:p>
        </p:txBody>
      </p:sp>
      <p:sp>
        <p:nvSpPr>
          <p:cNvPr id="289" name="CustomShape 2"/>
          <p:cNvSpPr/>
          <p:nvPr/>
        </p:nvSpPr>
        <p:spPr>
          <a:xfrm>
            <a:off x="552960" y="5216400"/>
            <a:ext cx="10789560" cy="154980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rPr>
              <a:t>Ajit Pai, FCC, and Net Neutrality</a:t>
            </a:r>
            <a:endParaRPr b="0" lang="en-US" sz="2800" spc="-1" strike="noStrike">
              <a:latin typeface="Arial"/>
            </a:endParaRPr>
          </a:p>
          <a:p>
            <a:pPr marL="432000" indent="-323640">
              <a:lnSpc>
                <a:spcPct val="100000"/>
              </a:lnSpc>
              <a:spcAft>
                <a:spcPts val="1233"/>
              </a:spcAft>
              <a:buClr>
                <a:srgbClr val="f49100"/>
              </a:buClr>
              <a:buSzPct val="45000"/>
              <a:buFont typeface="Wingdings" charset="2"/>
              <a:buChar char=""/>
            </a:pPr>
            <a:r>
              <a:rPr b="0" lang="en-US" sz="2800" spc="-1" strike="noStrike">
                <a:solidFill>
                  <a:srgbClr val="dbf5f9"/>
                </a:solidFill>
                <a:latin typeface="Source Sans Pro"/>
              </a:rPr>
              <a:t>November 21st</a:t>
            </a:r>
            <a:endParaRPr b="0" lang="en-US" sz="2800" spc="-1" strike="noStrike">
              <a:latin typeface="Arial"/>
            </a:endParaRPr>
          </a:p>
        </p:txBody>
      </p:sp>
      <p:pic>
        <p:nvPicPr>
          <p:cNvPr id="290" name="" descr=""/>
          <p:cNvPicPr/>
          <p:nvPr/>
        </p:nvPicPr>
        <p:blipFill>
          <a:blip r:embed="rId1"/>
          <a:stretch/>
        </p:blipFill>
        <p:spPr>
          <a:xfrm>
            <a:off x="5760720" y="183240"/>
            <a:ext cx="5851800" cy="32911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latin typeface="Source Sans Pro Light"/>
              </a:rPr>
              <a:t>The Story?</a:t>
            </a:r>
            <a:endParaRPr b="0" lang="en-US" sz="6000" spc="-1" strike="noStrike">
              <a:latin typeface="Arial"/>
            </a:endParaRPr>
          </a:p>
        </p:txBody>
      </p:sp>
      <p:sp>
        <p:nvSpPr>
          <p:cNvPr id="292" name="CustomShape 2"/>
          <p:cNvSpPr/>
          <p:nvPr/>
        </p:nvSpPr>
        <p:spPr>
          <a:xfrm>
            <a:off x="599040" y="1920240"/>
            <a:ext cx="5240520" cy="46630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This past week, the Chairman of the FCC, Ajit Pai, announced a proposal that would begin the reversal of net neutrality rules established under the Obama administration</a:t>
            </a:r>
            <a:endParaRPr b="0" lang="en-US" sz="3200" spc="-1" strike="noStrike">
              <a:latin typeface="Arial"/>
            </a:endParaRPr>
          </a:p>
          <a:p>
            <a:pPr marL="432000" indent="-323640">
              <a:lnSpc>
                <a:spcPct val="100000"/>
              </a:lnSpc>
              <a:spcAft>
                <a:spcPts val="1409"/>
              </a:spcAft>
              <a:buClr>
                <a:srgbClr val="04617b"/>
              </a:buClr>
              <a:buSzPct val="45000"/>
              <a:buFont typeface="Wingdings" charset="2"/>
              <a:buChar char=""/>
            </a:pPr>
            <a:r>
              <a:rPr b="0" lang="en-US" sz="3200" spc="-1" strike="noStrike">
                <a:latin typeface="Source Sans Pro"/>
              </a:rPr>
              <a:t>With the prediction that FCC members will vote by party lines, analyst say the December 14</a:t>
            </a:r>
            <a:r>
              <a:rPr b="0" lang="en-US" sz="3200" spc="-1" strike="noStrike" baseline="101000">
                <a:latin typeface="Source Sans Pro"/>
              </a:rPr>
              <a:t>th</a:t>
            </a:r>
            <a:r>
              <a:rPr b="0" lang="en-US" sz="3200" spc="-1" strike="noStrike">
                <a:latin typeface="Source Sans Pro"/>
              </a:rPr>
              <a:t> vote will reverse these rules, 3-2</a:t>
            </a:r>
            <a:endParaRPr b="0" lang="en-US" sz="3200" spc="-1" strike="noStrike">
              <a:latin typeface="Arial"/>
            </a:endParaRPr>
          </a:p>
          <a:p>
            <a:pPr>
              <a:lnSpc>
                <a:spcPct val="100000"/>
              </a:lnSpc>
              <a:spcAft>
                <a:spcPts val="1409"/>
              </a:spcAft>
            </a:pPr>
            <a:endParaRPr b="0" lang="en-US" sz="3200" spc="-1" strike="noStrike">
              <a:latin typeface="Arial"/>
            </a:endParaRPr>
          </a:p>
          <a:p>
            <a:pPr>
              <a:lnSpc>
                <a:spcPct val="100000"/>
              </a:lnSpc>
              <a:spcAft>
                <a:spcPts val="1409"/>
              </a:spcAft>
            </a:pPr>
            <a:endParaRPr b="0" lang="en-US" sz="3200" spc="-1" strike="noStrike">
              <a:latin typeface="Arial"/>
            </a:endParaRPr>
          </a:p>
          <a:p>
            <a:pPr>
              <a:lnSpc>
                <a:spcPct val="100000"/>
              </a:lnSpc>
              <a:spcAft>
                <a:spcPts val="1409"/>
              </a:spcAft>
            </a:pPr>
            <a:endParaRPr b="0" lang="en-US" sz="3200" spc="-1" strike="noStrike">
              <a:latin typeface="Arial"/>
            </a:endParaRPr>
          </a:p>
        </p:txBody>
      </p:sp>
      <p:sp>
        <p:nvSpPr>
          <p:cNvPr id="293" name="CustomShape 3"/>
          <p:cNvSpPr/>
          <p:nvPr/>
        </p:nvSpPr>
        <p:spPr>
          <a:xfrm>
            <a:off x="6102360" y="1920240"/>
            <a:ext cx="5240520" cy="4663080"/>
          </a:xfrm>
          <a:prstGeom prst="rect">
            <a:avLst/>
          </a:prstGeom>
          <a:noFill/>
          <a:ln>
            <a:noFill/>
          </a:ln>
        </p:spPr>
        <p:style>
          <a:lnRef idx="0"/>
          <a:fillRef idx="0"/>
          <a:effectRef idx="0"/>
          <a:fontRef idx="minor"/>
        </p:style>
      </p:sp>
      <p:pic>
        <p:nvPicPr>
          <p:cNvPr id="294" name="" descr=""/>
          <p:cNvPicPr/>
          <p:nvPr/>
        </p:nvPicPr>
        <p:blipFill>
          <a:blip r:embed="rId1"/>
          <a:stretch/>
        </p:blipFill>
        <p:spPr>
          <a:xfrm>
            <a:off x="7132320" y="1737720"/>
            <a:ext cx="3656880" cy="45712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275</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2017-11-24T21:56:57Z</dcterms:created>
  <dc:creator/>
  <dc:description/>
  <dc:language>en-US</dc:language>
  <cp:lastModifiedBy/>
  <dcterms:modified xsi:type="dcterms:W3CDTF">2017-11-26T22:55:04Z</dcterms:modified>
  <cp:revision>5</cp:revision>
  <dc:subject/>
  <dc:title/>
</cp:coreProperties>
</file>